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E48C24-A977-46C8-8063-2BB3311FB2D7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9320E3C-E92B-48F9-A439-2F28AEFF1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48C24-A977-46C8-8063-2BB3311FB2D7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320E3C-E92B-48F9-A439-2F28AEFF1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48C24-A977-46C8-8063-2BB3311FB2D7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320E3C-E92B-48F9-A439-2F28AEFF1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48C24-A977-46C8-8063-2BB3311FB2D7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320E3C-E92B-48F9-A439-2F28AEFF13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48C24-A977-46C8-8063-2BB3311FB2D7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320E3C-E92B-48F9-A439-2F28AEFF13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48C24-A977-46C8-8063-2BB3311FB2D7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320E3C-E92B-48F9-A439-2F28AEFF13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48C24-A977-46C8-8063-2BB3311FB2D7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320E3C-E92B-48F9-A439-2F28AEFF1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48C24-A977-46C8-8063-2BB3311FB2D7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320E3C-E92B-48F9-A439-2F28AEFF13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48C24-A977-46C8-8063-2BB3311FB2D7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320E3C-E92B-48F9-A439-2F28AEFF1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AE48C24-A977-46C8-8063-2BB3311FB2D7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320E3C-E92B-48F9-A439-2F28AEFF1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E48C24-A977-46C8-8063-2BB3311FB2D7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9320E3C-E92B-48F9-A439-2F28AEFF13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AE48C24-A977-46C8-8063-2BB3311FB2D7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9320E3C-E92B-48F9-A439-2F28AEFF1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77724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ar-EG" dirty="0" smtClean="0"/>
              <a:t>المحاضرة </a:t>
            </a:r>
            <a:r>
              <a:rPr lang="ar-EG" dirty="0" smtClean="0"/>
              <a:t>الثانية </a:t>
            </a:r>
            <a:r>
              <a:rPr lang="ar-EG" dirty="0" smtClean="0"/>
              <a:t/>
            </a:r>
            <a:br>
              <a:rPr lang="ar-EG" dirty="0" smtClean="0"/>
            </a:br>
            <a:r>
              <a:rPr lang="ar-EG" dirty="0" smtClean="0"/>
              <a:t>( </a:t>
            </a:r>
            <a:r>
              <a:rPr lang="ar-EG" dirty="0" smtClean="0"/>
              <a:t>تابع/ اثراء </a:t>
            </a:r>
            <a:r>
              <a:rPr lang="ar-EG" dirty="0" smtClean="0"/>
              <a:t>بيئة التعلم داخل المدرسة 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05000"/>
            <a:ext cx="7772400" cy="3276600"/>
          </a:xfrm>
        </p:spPr>
        <p:txBody>
          <a:bodyPr>
            <a:normAutofit fontScale="92500" lnSpcReduction="10000"/>
          </a:bodyPr>
          <a:lstStyle/>
          <a:p>
            <a:r>
              <a:rPr lang="ar-EG" sz="3600" b="1" dirty="0" smtClean="0"/>
              <a:t>كلية : التربية </a:t>
            </a:r>
            <a:endParaRPr lang="ar-EG" sz="3600" b="1" dirty="0" smtClean="0"/>
          </a:p>
          <a:p>
            <a:r>
              <a:rPr lang="ar-EG" sz="3600" b="1" dirty="0" smtClean="0"/>
              <a:t>الفرقة </a:t>
            </a:r>
            <a:r>
              <a:rPr lang="ar-EG" sz="3600" b="1" dirty="0" smtClean="0"/>
              <a:t>: دبلوم مهني </a:t>
            </a:r>
          </a:p>
          <a:p>
            <a:r>
              <a:rPr lang="ar-EG" sz="3600" b="1" dirty="0" smtClean="0"/>
              <a:t>الشعبة : اعداد الاخصائي النفسي المدرسي </a:t>
            </a:r>
          </a:p>
          <a:p>
            <a:r>
              <a:rPr lang="ar-EG" sz="3600" b="1" dirty="0" smtClean="0"/>
              <a:t>المقرر </a:t>
            </a:r>
            <a:r>
              <a:rPr lang="ar-EG" sz="3600" b="1" dirty="0" smtClean="0"/>
              <a:t>: برامج الاثراء </a:t>
            </a:r>
            <a:r>
              <a:rPr lang="ar-EG" sz="3600" b="1" dirty="0" smtClean="0"/>
              <a:t>للمتفوقين</a:t>
            </a:r>
            <a:endParaRPr lang="en-US" sz="3600" b="1" dirty="0" smtClean="0"/>
          </a:p>
          <a:p>
            <a:r>
              <a:rPr lang="ar-EG" sz="3600" b="1" dirty="0" smtClean="0"/>
              <a:t> </a:t>
            </a:r>
            <a:endParaRPr lang="ar-EG" sz="3600" b="1" dirty="0" smtClean="0"/>
          </a:p>
          <a:p>
            <a:pPr algn="ctr"/>
            <a:r>
              <a:rPr lang="ar-EG" sz="4000" b="1" dirty="0" smtClean="0"/>
              <a:t>د / محمد ابراهيم جودة </a:t>
            </a:r>
            <a:endParaRPr lang="en-US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305800" cy="5473891"/>
          </a:xfrm>
        </p:spPr>
        <p:txBody>
          <a:bodyPr>
            <a:normAutofit/>
          </a:bodyPr>
          <a:lstStyle/>
          <a:p>
            <a:pPr algn="r"/>
            <a:r>
              <a:rPr lang="ar-EG" sz="3600" b="1" dirty="0" smtClean="0"/>
              <a:t>7- حديقة المدرسة </a:t>
            </a:r>
          </a:p>
          <a:p>
            <a:pPr algn="r"/>
            <a:r>
              <a:rPr lang="ar-EG" sz="3600" b="1" dirty="0" smtClean="0"/>
              <a:t>حيث تمثل بيئة طبيعية ملائمة لممارسة الكثير من الانشطة التعليمية المختلفة خاصةً العلوم ، والتعلم من البيئة و اكساب التلاميذ خبرات عملية تتعلق بالبيئة ، و بناء الاتجاهات الايجابية نحو العمل و التعاون مع الغير ، كما يمكن ان يكون لها بعداً تربوياً و نفسياً ، كما انها تشعر التلاميذ بانتمائهم الى المدرسة .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r>
              <a:rPr lang="ar-EG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304800"/>
            <a:ext cx="8458200" cy="5562600"/>
          </a:xfrm>
        </p:spPr>
        <p:txBody>
          <a:bodyPr>
            <a:normAutofit/>
          </a:bodyPr>
          <a:lstStyle/>
          <a:p>
            <a:pPr algn="r"/>
            <a:r>
              <a:rPr lang="ar-EG" sz="3600" b="1" dirty="0" smtClean="0"/>
              <a:t>3- المسرح المدرسي</a:t>
            </a:r>
          </a:p>
          <a:p>
            <a:pPr algn="r"/>
            <a:r>
              <a:rPr lang="ar-EG" sz="3600" b="1" dirty="0" smtClean="0"/>
              <a:t>يؤكد (علي راشد2006) ان المسرح المدرسي من الادوات و الوسائل الفنية و الدراسية الممتعة و المثيرة في مجال ترسيخ المضامين النفسية و الاجتماعية و الانسانية و القومية في نفوس التلاميذ ، علاوة على تزويدهم بمعارف و معلومات عامة ، كما يعمل على تنمية التلميذ في الجوانب العقلية و النفسية و الاجتماعية  ، و هو من مفاتيح التعليم الجيد ،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304800"/>
          </a:xfrm>
        </p:spPr>
        <p:txBody>
          <a:bodyPr>
            <a:normAutofit fontScale="90000"/>
          </a:bodyPr>
          <a:lstStyle/>
          <a:p>
            <a:pPr algn="r"/>
            <a:r>
              <a:rPr lang="ar-EG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609600"/>
            <a:ext cx="8229600" cy="5181600"/>
          </a:xfrm>
        </p:spPr>
        <p:txBody>
          <a:bodyPr>
            <a:normAutofit/>
          </a:bodyPr>
          <a:lstStyle/>
          <a:p>
            <a:pPr algn="r"/>
            <a:r>
              <a:rPr lang="ar-EG" sz="3600" b="1" dirty="0" smtClean="0"/>
              <a:t>و هو يساعد التلاميذ على استخدام الحواس و العقل بصورة بناءة ، و من خلاله يكتسبون اللغة و القيم و ثقافة المجتمع ، كما يتعرفون على ذواتهم ، كما انه يمد التلاميذ بأنواع كثيرة من الخبرات كالاداء المعبر و النطق الواضح و الالقاء الجيد ، كما يزودهم بثروة من الالفاظ و الاساليب وينمي فيهم التعبير الابداعي .</a:t>
            </a:r>
          </a:p>
          <a:p>
            <a:pPr algn="r"/>
            <a:r>
              <a:rPr lang="ar-EG" sz="3600" b="1" dirty="0" smtClean="0"/>
              <a:t>و يمكن اثراء </a:t>
            </a:r>
            <a:r>
              <a:rPr lang="ar-EG" sz="3600" b="1" smtClean="0"/>
              <a:t>و تفعيل </a:t>
            </a:r>
            <a:r>
              <a:rPr lang="ar-EG" sz="3600" b="1" dirty="0" smtClean="0"/>
              <a:t>المسرح المدرسي بتدريب بعض المعلمين والتلاميذ على كتابة المسرحيات ، و ايضاً تدريب التلاميذ على الاداء التمثيلي السليم .</a:t>
            </a:r>
            <a:r>
              <a:rPr lang="ar-EG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52400"/>
          </a:xfrm>
        </p:spPr>
        <p:txBody>
          <a:bodyPr>
            <a:normAutofit fontScale="90000"/>
          </a:bodyPr>
          <a:lstStyle/>
          <a:p>
            <a:pPr algn="r"/>
            <a:r>
              <a:rPr lang="ar-EG" dirty="0" smtClean="0">
                <a:effectLst/>
              </a:rPr>
              <a:t> </a:t>
            </a:r>
            <a:endParaRPr lang="en-US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457200"/>
            <a:ext cx="8305800" cy="55626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EG" sz="3600" b="1" dirty="0" smtClean="0"/>
              <a:t>4- الاذاعة المدرسية </a:t>
            </a:r>
            <a:endParaRPr lang="ar-EG" sz="3600" b="1" dirty="0" smtClean="0"/>
          </a:p>
          <a:p>
            <a:pPr algn="r">
              <a:buNone/>
            </a:pPr>
            <a:r>
              <a:rPr lang="ar-EG" sz="3600" b="1" dirty="0" smtClean="0"/>
              <a:t>تعد الاذاعة المدرسية بمثابة جهاز الاعلام الاول للمدرسة لانها تؤثر في افكار وعقول التلاميذ . و يستمع اليها جميع التلاميذ في هدوء و انصات ، و يقوم فيها التلاميذ باعداد فقرات متعددة يلقونها على زملائهم ، و تعمل على تدريب التلاميذ على حسن الالقاء و اتقان اللغة و دقة الاسلوب و صقل الموهبة و دقة الفهم و النقد و منحهم الثقة و تنمية قدراتهم . </a:t>
            </a:r>
            <a:endParaRPr lang="ar-EG" sz="36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0"/>
            <a:ext cx="8153400" cy="304800"/>
          </a:xfrm>
        </p:spPr>
        <p:txBody>
          <a:bodyPr>
            <a:normAutofit fontScale="90000"/>
          </a:bodyPr>
          <a:lstStyle/>
          <a:p>
            <a:pPr algn="r"/>
            <a:r>
              <a:rPr lang="ar-EG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778691"/>
          </a:xfrm>
        </p:spPr>
        <p:txBody>
          <a:bodyPr>
            <a:noAutofit/>
          </a:bodyPr>
          <a:lstStyle/>
          <a:p>
            <a:pPr algn="r"/>
            <a:r>
              <a:rPr lang="ar-EG" sz="3600" b="1" dirty="0" smtClean="0"/>
              <a:t>و يؤكد (علي راشد2006) انه يمكن اثراء دور الاذاعة المدرسية من خلال تقديم الاخبار والمعلومات والمعارف بصورة مشوقة و مثيرة ، و حث التلاميذ على البحث والاطلاع في الكتب ، واجراء المسابقات بين التلاميذ و بين الفصول واذاعتها عبر الاذاعة المدرسية ، اجراء التحقيقات الاذاعية ،اجراء حوارات مع زوار المدرسة من العلماء و مع التلاميذ الموهوبين و استعراض مواهبهم و تسجيل الرحلات واذاعتها في الاذاعة ، تلقي المقترحات لحل المشكلات المختلفة .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pPr algn="r"/>
            <a:r>
              <a:rPr lang="ar-EG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382000" cy="5715000"/>
          </a:xfrm>
        </p:spPr>
        <p:txBody>
          <a:bodyPr>
            <a:normAutofit/>
          </a:bodyPr>
          <a:lstStyle/>
          <a:p>
            <a:pPr algn="r"/>
            <a:r>
              <a:rPr lang="ar-EG" sz="3600" b="1" dirty="0" smtClean="0"/>
              <a:t>5- الصحافة المدرسية </a:t>
            </a:r>
          </a:p>
          <a:p>
            <a:pPr algn="r"/>
            <a:r>
              <a:rPr lang="ar-EG" sz="3600" b="1" dirty="0" smtClean="0"/>
              <a:t>يؤكد (علي راشد2006) ان الصحافة المدرسية تعد نشاطاً حراً يتم تنفيذه داخل المدرسة ، ويقوم التلميذ باصدارها تحريراً واخراجاً وتوزيعاً تحت اشراف المعلم ،والصحافة المدرسية قادرة على التأثير في التلميذ لأنه يقرأ عندما يريد وكما يريد وهي تكسب عادة الاقبال على القراءة و التعبير الحر السليم والنقد الموضوعي ، وتمكن التلميذ من ان يعبرعن احاسيسه و تشجع التلميذ على الابتكار والابداع ، ويمكن اثراء الصحافة المدرسية بعدد من الفعاليات منها :-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pPr algn="r"/>
            <a:r>
              <a:rPr lang="ar-EG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3581400"/>
          </a:xfrm>
        </p:spPr>
        <p:txBody>
          <a:bodyPr>
            <a:normAutofit/>
          </a:bodyPr>
          <a:lstStyle/>
          <a:p>
            <a:pPr algn="r"/>
            <a:r>
              <a:rPr lang="ar-EG" sz="3600" b="1" dirty="0" smtClean="0"/>
              <a:t>توعية التلاميذ والمعلمين بأهميتها ، وتخصيص ميزانية مناسبة لها ، واستضافة بعض الصحفيين المشهود لهم بالكفاية الى المدرسة ، و ايفاد التلاميذ في زيارات ميدانية الى دور الصحف المعروفة ، وعمل مسابقات بين الصفوف لأفضل صحيفة و اعطاء جوائز للفائزين .</a:t>
            </a:r>
          </a:p>
          <a:p>
            <a:pPr algn="r"/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ar-EG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114800"/>
          </a:xfrm>
        </p:spPr>
        <p:txBody>
          <a:bodyPr>
            <a:normAutofit/>
          </a:bodyPr>
          <a:lstStyle/>
          <a:p>
            <a:pPr algn="r"/>
            <a:r>
              <a:rPr lang="ar-EG" sz="3600" b="1" dirty="0" smtClean="0"/>
              <a:t>6- المكتبة المدرسية </a:t>
            </a:r>
          </a:p>
          <a:p>
            <a:pPr algn="r"/>
            <a:r>
              <a:rPr lang="ar-EG" sz="3600" b="1" dirty="0" smtClean="0"/>
              <a:t>تحتل المكتبة المدرسية مكانة خاصة في البناء التعليمي نظراً لدورها في اثراء المنهج الدراسي و مواكبة الفكر الحديث ، كما انها تنمي مواهب التلميذ و تكسبه الخبرات المتنوعة ، كما تعمل على اشباع حاجاته النفسية و الاجتماعية و العقلية ، و توجيه طاقاته و استثمار اوقات فراغه .</a:t>
            </a:r>
          </a:p>
          <a:p>
            <a:pPr algn="r"/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pPr algn="r"/>
            <a:r>
              <a:rPr lang="ar-EG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724400"/>
          </a:xfrm>
        </p:spPr>
        <p:txBody>
          <a:bodyPr>
            <a:normAutofit/>
          </a:bodyPr>
          <a:lstStyle/>
          <a:p>
            <a:pPr algn="r"/>
            <a:r>
              <a:rPr lang="ar-EG" sz="3600" b="1" dirty="0" smtClean="0"/>
              <a:t>و يؤكد (علي راشد2006) ان للمكتبة المدرسية اهدافاً من اهمها تكوين الشخصية المتكاملة للتلميذ ، وتدعيم النشاطات المدرسية المختلفة ، و اثراء معلومات و معارف المعلمين ، واثراء المنهج الدراسي وتدعيمه ، واكساب التلاميذ المهارات  المكتبية المتنوعة ، و تنمية ميول و اتجاهات و قيم التلاميذ المرغوب فيها .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ar-EG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163</TotalTime>
  <Words>600</Words>
  <Application>Microsoft Office PowerPoint</Application>
  <PresentationFormat>On-screen Show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المحاضرة الثانية  ( تابع/ اثراء بيئة التعلم داخل المدرسة )</vt:lpstr>
      <vt:lpstr> </vt:lpstr>
      <vt:lpstr> </vt:lpstr>
      <vt:lpstr> </vt:lpstr>
      <vt:lpstr> </vt:lpstr>
      <vt:lpstr> </vt:lpstr>
      <vt:lpstr> </vt:lpstr>
      <vt:lpstr> </vt:lpstr>
      <vt:lpstr> 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الاولى  ( اثراء بيئة التعلم داخل المدرسة )</dc:title>
  <dc:creator>Dr Gouda</dc:creator>
  <cp:lastModifiedBy>Dr Gouda</cp:lastModifiedBy>
  <cp:revision>15</cp:revision>
  <dcterms:created xsi:type="dcterms:W3CDTF">2020-03-22T17:45:21Z</dcterms:created>
  <dcterms:modified xsi:type="dcterms:W3CDTF">2020-03-26T19:59:32Z</dcterms:modified>
</cp:coreProperties>
</file>